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05" r:id="rId3"/>
    <p:sldId id="296" r:id="rId4"/>
    <p:sldId id="261" r:id="rId5"/>
    <p:sldId id="303" r:id="rId6"/>
    <p:sldId id="300" r:id="rId7"/>
    <p:sldId id="293" r:id="rId8"/>
    <p:sldId id="264" r:id="rId9"/>
    <p:sldId id="268" r:id="rId10"/>
    <p:sldId id="282" r:id="rId11"/>
    <p:sldId id="262" r:id="rId12"/>
    <p:sldId id="277" r:id="rId13"/>
    <p:sldId id="279" r:id="rId14"/>
    <p:sldId id="273" r:id="rId15"/>
    <p:sldId id="272" r:id="rId16"/>
    <p:sldId id="285" r:id="rId17"/>
    <p:sldId id="304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66FF33"/>
    <a:srgbClr val="FFFFCC"/>
    <a:srgbClr val="660066"/>
    <a:srgbClr val="6600CC"/>
    <a:srgbClr val="0000FF"/>
    <a:srgbClr val="660033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9" autoAdjust="0"/>
    <p:restoredTop sz="94660"/>
  </p:normalViewPr>
  <p:slideViewPr>
    <p:cSldViewPr>
      <p:cViewPr>
        <p:scale>
          <a:sx n="91" d="100"/>
          <a:sy n="91" d="100"/>
        </p:scale>
        <p:origin x="-486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B0E2D-4481-470A-8AAB-B2EC34CA40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52C49-8704-42B2-AAF5-63138A7BD1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260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7CC2D-07B6-4F6F-955E-52B12984C5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17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8BD31-12F1-4DB5-8FE6-DC1DB093C0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87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44841-340E-42FE-BD88-189DBCA14B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0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B84E8-A433-4C39-AE83-CB596951C0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85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E0A11-0476-4BA4-8069-54434C280B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98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0A437-DE82-48A0-B03C-1328BC35AF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92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EE3D3-DC8B-4875-9B8E-05DD3FB9B3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659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B1D34-67A7-4B15-9960-E3115E88AC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3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44075-EBEC-4223-AEB0-F2F929C6AE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47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100000">
              <a:srgbClr val="CCFF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9D3C06A-72C2-4198-8C34-D461D392837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0.pn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0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5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4.png"/><Relationship Id="rId4" Type="http://schemas.openxmlformats.org/officeDocument/2006/relationships/image" Target="../media/image40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0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2.png"/><Relationship Id="rId4" Type="http://schemas.openxmlformats.org/officeDocument/2006/relationships/image" Target="../media/image44.jpe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51.png"/><Relationship Id="rId2" Type="http://schemas.openxmlformats.org/officeDocument/2006/relationships/image" Target="../media/image1.jpe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48.png"/><Relationship Id="rId5" Type="http://schemas.openxmlformats.org/officeDocument/2006/relationships/image" Target="../media/image47.png"/><Relationship Id="rId15" Type="http://schemas.openxmlformats.org/officeDocument/2006/relationships/image" Target="../media/image49.jpe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46.png"/><Relationship Id="rId9" Type="http://schemas.openxmlformats.org/officeDocument/2006/relationships/image" Target="../media/image6.jpeg"/><Relationship Id="rId1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4.png"/><Relationship Id="rId4" Type="http://schemas.openxmlformats.org/officeDocument/2006/relationships/image" Target="../media/image32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4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457200" y="69850"/>
            <a:ext cx="8280400" cy="6259513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pic>
        <p:nvPicPr>
          <p:cNvPr id="2054" name="Picture 12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1654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16"/>
          <p:cNvSpPr txBox="1">
            <a:spLocks noChangeArrowheads="1"/>
          </p:cNvSpPr>
          <p:nvPr/>
        </p:nvSpPr>
        <p:spPr bwMode="auto">
          <a:xfrm>
            <a:off x="1115616" y="665261"/>
            <a:ext cx="6480720" cy="50783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5400" b="1" i="1" dirty="0" smtClean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5400" b="1" i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Комнатные растения</a:t>
            </a:r>
          </a:p>
          <a:p>
            <a:pPr algn="ctr" eaLnBrk="1" hangingPunct="1">
              <a:defRPr/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8" name="Picture 2" descr="C:\Лена\0_6fdc0_155f8a6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" b="122"/>
          <a:stretch>
            <a:fillRect/>
          </a:stretch>
        </p:blipFill>
        <p:spPr bwMode="auto">
          <a:xfrm>
            <a:off x="5724128" y="3501008"/>
            <a:ext cx="100806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" descr="C:\Лена\4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1651000" cy="223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 descr="C:\Лена\chlorophytu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7" descr="0c2becc0b7d3fbe6b195b77906bd283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1080120" cy="147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" descr="C:\Лена\img_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176"/>
            <a:ext cx="178528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" descr="C:\Лена\0_6fdd6_d2beb3a6_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9350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3" descr="7d800c6bab00c125c71ce2c2e86c4d8d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45224"/>
            <a:ext cx="4810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4" descr="c5e76091abb14fd7ba84b39567ef936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1366838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" descr="C:\Лена\1329723410_asparagus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157797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" descr="C:\Лена\147u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11461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1" descr="C:\Лена\Kalanchoe blossfeldiana 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1255713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Рисунок 2" descr="1466af16dbdd31282616fb8f7a0eeeee_600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0995"/>
            <a:ext cx="1008112" cy="129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68313" y="4762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900113" y="1773238"/>
            <a:ext cx="3168650" cy="2519362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Хоть мы ростом низковаты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Очень любят нас ребята.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Мы целый год цветём.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Поливайте нас в поддон.</a:t>
            </a:r>
            <a:endParaRPr lang="ru-RU"/>
          </a:p>
        </p:txBody>
      </p:sp>
      <p:pic>
        <p:nvPicPr>
          <p:cNvPr id="12295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0_7a894_cd6a300e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170" y="3644900"/>
            <a:ext cx="1505343" cy="223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0292" y="860837"/>
            <a:ext cx="3200941" cy="12602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Фиалка</a:t>
            </a:r>
          </a:p>
        </p:txBody>
      </p:sp>
      <p:pic>
        <p:nvPicPr>
          <p:cNvPr id="12298" name="Picture 2" descr="C:\Лена\0_6fdd6_d2beb3a6_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9" y="836713"/>
            <a:ext cx="3245494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Лена\news_4141_st363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68488">
            <a:off x="6932744" y="4288045"/>
            <a:ext cx="14922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5" descr="91e748bab16c4e68278e55edd99340e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042086">
            <a:off x="6056469" y="3955334"/>
            <a:ext cx="5762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500563" y="2500313"/>
            <a:ext cx="3671887" cy="1512887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/>
              <a:t>На окне в такую рань</a:t>
            </a:r>
            <a:br>
              <a:rPr lang="ru-RU" b="1"/>
            </a:br>
            <a:r>
              <a:rPr lang="ru-RU" b="1"/>
              <a:t>Распустилась герань.</a:t>
            </a:r>
            <a:br>
              <a:rPr lang="ru-RU" b="1"/>
            </a:br>
            <a:r>
              <a:rPr lang="ru-RU" b="1"/>
              <a:t>Круглые листочки,</a:t>
            </a:r>
            <a:br>
              <a:rPr lang="ru-RU" b="1"/>
            </a:br>
            <a:r>
              <a:rPr lang="ru-RU" b="1"/>
              <a:t>Пышные цветочки</a:t>
            </a:r>
            <a:br>
              <a:rPr lang="ru-RU" b="1"/>
            </a:br>
            <a:r>
              <a:rPr lang="ru-RU" b="1"/>
              <a:t>Даже очень хороши –</a:t>
            </a:r>
            <a:br>
              <a:rPr lang="ru-RU" b="1"/>
            </a:br>
            <a:r>
              <a:rPr lang="ru-RU" b="1"/>
              <a:t>Так решили малыши.</a:t>
            </a:r>
            <a:r>
              <a:rPr lang="ru-RU"/>
              <a:t> </a:t>
            </a:r>
          </a:p>
          <a:p>
            <a:pPr algn="ctr" eaLnBrk="1" hangingPunct="1"/>
            <a:endParaRPr lang="ru-RU"/>
          </a:p>
        </p:txBody>
      </p:sp>
      <p:pic>
        <p:nvPicPr>
          <p:cNvPr id="14343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0_7a894_cd6a300e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77072"/>
            <a:ext cx="1417959" cy="191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5" descr="0c2becc0b7d3fbe6b195b77906bd283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1"/>
            <a:ext cx="3961878" cy="496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859338" y="1201738"/>
            <a:ext cx="3148012" cy="1189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7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ickham Script Pro Semibold" pitchFamily="66" charset="0"/>
              </a:rPr>
              <a:t>Герань</a:t>
            </a:r>
          </a:p>
        </p:txBody>
      </p:sp>
      <p:pic>
        <p:nvPicPr>
          <p:cNvPr id="14347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11430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8" descr="large_305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5053535" y="4319551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50323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68313" y="4762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1187450" y="1989138"/>
            <a:ext cx="3167063" cy="2951162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Зима. Декабрь.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Спит  природа.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И тем отрадней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видеть на окне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Фонтан цветов,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прослывший "декабристом",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Как будто вызов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бросивший зиме. </a:t>
            </a:r>
            <a:endParaRPr lang="ru-RU"/>
          </a:p>
        </p:txBody>
      </p:sp>
      <p:pic>
        <p:nvPicPr>
          <p:cNvPr id="15367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652963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0_7a894_cd6a300e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112"/>
            <a:ext cx="1403648" cy="14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4" descr="C:\Лена\img_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836613"/>
            <a:ext cx="43926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8215" y="650855"/>
            <a:ext cx="3690049" cy="15388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Зигокактус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(Декабрист)</a:t>
            </a:r>
          </a:p>
        </p:txBody>
      </p:sp>
      <p:pic>
        <p:nvPicPr>
          <p:cNvPr id="15371" name="Picture 19" descr="large_30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4773613" y="4878388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513" y="4570413"/>
            <a:ext cx="1143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925" y="4860925"/>
            <a:ext cx="57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68313" y="4762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900113" y="1773238"/>
            <a:ext cx="3168650" cy="2519362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 кадке вырос куст –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И широк, и густ: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Лист как кожаный,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Плотно сложенный,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Ствол бузиновый,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  Как резиновый.</a:t>
            </a:r>
            <a:r>
              <a:rPr lang="ru-RU"/>
              <a:t>   </a:t>
            </a:r>
          </a:p>
        </p:txBody>
      </p:sp>
      <p:pic>
        <p:nvPicPr>
          <p:cNvPr id="16391" name="Picture 10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9" y="4005263"/>
            <a:ext cx="1368524" cy="20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" descr="C:\Лена\¦д¦¬¦¦TГTБ TН¦¬¦-TБTВ¦¬¦¦ 390TА_en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6250"/>
            <a:ext cx="3290888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9717" y="711180"/>
            <a:ext cx="2873094" cy="1200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Фикус</a:t>
            </a:r>
          </a:p>
        </p:txBody>
      </p:sp>
      <p:pic>
        <p:nvPicPr>
          <p:cNvPr id="2" name="Picture 4" descr="C:\Лена\napk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9286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4" descr="large_30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4117433" y="4247542"/>
            <a:ext cx="129857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50323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69160"/>
            <a:ext cx="504056" cy="47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7" descr="zonti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33119">
            <a:off x="2365313" y="4198283"/>
            <a:ext cx="11509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932363" y="1268413"/>
            <a:ext cx="3671887" cy="3095625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Каланхоэ врач и друг,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Вылечит нас от недуг, 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Разводить везде можно, 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ибо меры легки.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Проживает он, бедный, 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даже в полутени.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Поливайте усердно, 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но не в зимние дни.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 Зацветает он пуще, </a:t>
            </a:r>
          </a:p>
          <a:p>
            <a:pPr algn="ctr" eaLnBrk="1" hangingPunct="1"/>
            <a:r>
              <a:rPr lang="ru-RU" sz="1600" b="1">
                <a:solidFill>
                  <a:srgbClr val="002060"/>
                </a:solidFill>
              </a:rPr>
              <a:t>если листья чисты.</a:t>
            </a:r>
            <a:endParaRPr lang="ru-RU" sz="1600" b="1"/>
          </a:p>
        </p:txBody>
      </p:sp>
      <p:pic>
        <p:nvPicPr>
          <p:cNvPr id="17415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653136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_7a894_cd6a300e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77072"/>
            <a:ext cx="144016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978" y="877868"/>
            <a:ext cx="346511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Каланхоэ</a:t>
            </a:r>
          </a:p>
        </p:txBody>
      </p:sp>
      <p:pic>
        <p:nvPicPr>
          <p:cNvPr id="17418" name="Picture 1" descr="C:\Лена\Kalanchoe blossfeldiana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75602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4" descr="large_30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5262392" y="4661587"/>
            <a:ext cx="12239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9160"/>
            <a:ext cx="571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11430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4859338" y="2492375"/>
            <a:ext cx="3384550" cy="1512888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На  окне цветочков много,</a:t>
            </a:r>
          </a:p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 Только вот такой один:</a:t>
            </a:r>
          </a:p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 Капельки он выделяет</a:t>
            </a:r>
          </a:p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 Всем известный бальзамин.</a:t>
            </a:r>
          </a:p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Растёт обильно,  холода не терпит,</a:t>
            </a:r>
            <a:br>
              <a:rPr lang="ru-RU" b="1">
                <a:solidFill>
                  <a:schemeClr val="accent2"/>
                </a:solidFill>
              </a:rPr>
            </a:br>
            <a:r>
              <a:rPr lang="ru-RU" b="1">
                <a:solidFill>
                  <a:schemeClr val="accent2"/>
                </a:solidFill>
              </a:rPr>
              <a:t>Светолюбив,  на слово  поверьте,</a:t>
            </a:r>
          </a:p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Яйцевидной формы листья – </a:t>
            </a:r>
          </a:p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Лист блестящий, в зубьях край.</a:t>
            </a:r>
          </a:p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 Влагу очень, очень любит – </a:t>
            </a:r>
          </a:p>
          <a:p>
            <a:pPr algn="ctr" eaLnBrk="1" hangingPunct="1"/>
            <a:r>
              <a:rPr lang="ru-RU" b="1">
                <a:solidFill>
                  <a:schemeClr val="accent2"/>
                </a:solidFill>
              </a:rPr>
              <a:t> Так что, помни, поливай!</a:t>
            </a:r>
            <a:endParaRPr lang="ru-RU">
              <a:solidFill>
                <a:schemeClr val="accent2"/>
              </a:solidFill>
            </a:endParaRPr>
          </a:p>
          <a:p>
            <a:pPr algn="ctr" eaLnBrk="1" hangingPunct="1"/>
            <a:endParaRPr lang="ru-RU" b="1">
              <a:solidFill>
                <a:schemeClr val="accent2"/>
              </a:solidFill>
            </a:endParaRPr>
          </a:p>
          <a:p>
            <a:pPr algn="ctr" eaLnBrk="1" hangingPunct="1"/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pic>
        <p:nvPicPr>
          <p:cNvPr id="19463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0_7a894_cd6a300e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02212"/>
            <a:ext cx="1512168" cy="204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9802" y="576242"/>
            <a:ext cx="4011547" cy="19082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Бальзамин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(Ванька  мокрый,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      огонек)</a:t>
            </a:r>
          </a:p>
        </p:txBody>
      </p:sp>
      <p:pic>
        <p:nvPicPr>
          <p:cNvPr id="19466" name="Picture 18" descr="c5e76091abb14fd7ba84b39567ef936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1" y="2276475"/>
            <a:ext cx="3226410" cy="309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11430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25144"/>
            <a:ext cx="50323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5" descr="large_305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4837511" y="4463567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95288" y="620713"/>
            <a:ext cx="8280400" cy="5545137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859338" y="2492375"/>
            <a:ext cx="3384550" cy="1512888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До чего забавный ёжик –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Он без ручек и без ножек,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Жил в пустыне он всегда,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Где отсутствует вода.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А теперь живёт в горшочке.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Это Кактус – мой цветочек.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Не цветёт который год,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Очень медленно растёт. </a:t>
            </a:r>
          </a:p>
          <a:p>
            <a:pPr algn="ctr" eaLnBrk="1" hangingPunct="1"/>
            <a:r>
              <a:rPr lang="ru-RU" b="1"/>
              <a:t/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pic>
        <p:nvPicPr>
          <p:cNvPr id="21511" name="Picture 9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17287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95867" y="469880"/>
            <a:ext cx="2874248" cy="1107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Кактус</a:t>
            </a:r>
          </a:p>
        </p:txBody>
      </p:sp>
      <p:pic>
        <p:nvPicPr>
          <p:cNvPr id="21513" name="Picture 16" descr="7d800c6bab00c125c71ce2c2e86c4d8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2304255" cy="23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2" descr="zont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93096"/>
            <a:ext cx="11509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0912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5762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Лена\news_4141_st363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68488">
            <a:off x="6212666" y="4648084"/>
            <a:ext cx="14922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5" descr="large_305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7481271" y="4410525"/>
            <a:ext cx="10795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pic>
        <p:nvPicPr>
          <p:cNvPr id="22534" name="Picture 12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138751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2286000" y="1000125"/>
            <a:ext cx="431958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800" b="1" i="1" dirty="0">
              <a:solidFill>
                <a:srgbClr val="660066"/>
              </a:solidFill>
            </a:endParaRPr>
          </a:p>
          <a:p>
            <a:pPr eaLnBrk="1" hangingPunct="1"/>
            <a:endParaRPr lang="ru-RU" altLang="ja-JP" b="1" i="1" dirty="0" smtClean="0">
              <a:solidFill>
                <a:srgbClr val="660066"/>
              </a:solidFill>
            </a:endParaRPr>
          </a:p>
          <a:p>
            <a:pPr eaLnBrk="1" hangingPunct="1"/>
            <a:r>
              <a:rPr lang="ru-RU" altLang="ja-JP" b="1" i="1" dirty="0" smtClean="0">
                <a:solidFill>
                  <a:srgbClr val="660066"/>
                </a:solidFill>
              </a:rPr>
              <a:t>Любите </a:t>
            </a:r>
            <a:r>
              <a:rPr lang="ru-RU" altLang="ja-JP" b="1" i="1" dirty="0">
                <a:solidFill>
                  <a:srgbClr val="660066"/>
                </a:solidFill>
              </a:rPr>
              <a:t>природу!</a:t>
            </a:r>
          </a:p>
          <a:p>
            <a:pPr eaLnBrk="1" hangingPunct="1"/>
            <a:r>
              <a:rPr lang="ru-RU" altLang="ja-JP" b="1" i="1" dirty="0">
                <a:solidFill>
                  <a:srgbClr val="660066"/>
                </a:solidFill>
              </a:rPr>
              <a:t>Берегите её!</a:t>
            </a:r>
            <a:r>
              <a:rPr lang="ru-RU" altLang="ja-JP" dirty="0"/>
              <a:t> </a:t>
            </a:r>
            <a:endParaRPr lang="ru-RU" dirty="0"/>
          </a:p>
        </p:txBody>
      </p:sp>
      <p:pic>
        <p:nvPicPr>
          <p:cNvPr id="22536" name="Picture 2" descr="C:\Лена\535fd6da71f0604fb6b105db1665d7b1_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6916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" descr="C:\Лена\gorsh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733256"/>
            <a:ext cx="4699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" descr="C:\Лена\0_6fdc0_155f8a6d_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" b="122"/>
          <a:stretch>
            <a:fillRect/>
          </a:stretch>
        </p:blipFill>
        <p:spPr bwMode="auto">
          <a:xfrm>
            <a:off x="2771800" y="764704"/>
            <a:ext cx="100806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" descr="C:\Лена\4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9275"/>
            <a:ext cx="1651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4" descr="C:\Лена\chlorophytu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0688"/>
            <a:ext cx="11509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7" descr="0c2becc0b7d3fbe6b195b77906bd283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37112"/>
            <a:ext cx="1433512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4" descr="C:\Лена\img_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73016"/>
            <a:ext cx="1594385" cy="122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" descr="C:\Лена\¦д¦¬¦¦TГTБ TН¦¬¦-TБTВ¦¬¦¦ 390TА_en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1176337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2" descr="C:\Лена\0_6fdd6_d2beb3a6_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93503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33" descr="7d800c6bab00c125c71ce2c2e86c4d8d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45224"/>
            <a:ext cx="48101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34" descr="c5e76091abb14fd7ba84b39567ef936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136683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35" descr="123_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C9C7D4"/>
              </a:clrFrom>
              <a:clrTo>
                <a:srgbClr val="C9C7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1013817" cy="112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" descr="C:\Лена\1329723410_asparagu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109316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" descr="C:\Лена\147ul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9271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1" descr="C:\Лена\Kalanchoe blossfeldiana 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1255713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Рисунок 2" descr="1466af16dbdd31282616fb8f7a0eeeee_600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111810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8130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-уточнить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систематизировать знания детей о комнатных растениях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обобщить представления детей об уходе за комнатными растениями (полив, мытье, рыхление);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знания об основных потребностях комнатных растений;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трудовые умения, соответствующие содержанию знаний;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любовь к растениям, желание ухаживать за ними, умение общаться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природой, как с живым организмом.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4" descr="c5e76091abb14fd7ba84b39567ef936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300663"/>
            <a:ext cx="136683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C:\Лена\1329723410_asparag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025" y="4675188"/>
            <a:ext cx="1577975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C:\Лена\img_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957763"/>
            <a:ext cx="21605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539552" y="620688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900113" y="981075"/>
            <a:ext cx="6911975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ja-JP" sz="3600" b="1" dirty="0">
                <a:solidFill>
                  <a:srgbClr val="6600CC"/>
                </a:solidFill>
              </a:rPr>
              <a:t>Иметь  представления</a:t>
            </a:r>
            <a:r>
              <a:rPr lang="ru-RU" altLang="ja-JP" sz="1800" b="1" dirty="0">
                <a:solidFill>
                  <a:srgbClr val="0000FF"/>
                </a:solidFill>
              </a:rPr>
              <a:t/>
            </a:r>
            <a:br>
              <a:rPr lang="ru-RU" altLang="ja-JP" sz="1800" b="1" dirty="0">
                <a:solidFill>
                  <a:srgbClr val="0000FF"/>
                </a:solidFill>
              </a:rPr>
            </a:br>
            <a:endParaRPr lang="ru-RU" sz="12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ru-RU" altLang="ja-JP" sz="1800" b="1" dirty="0">
                <a:solidFill>
                  <a:srgbClr val="0000FF"/>
                </a:solidFill>
              </a:rPr>
              <a:t>По потребностям  в воде растения </a:t>
            </a:r>
          </a:p>
          <a:p>
            <a:pPr algn="ctr" eaLnBrk="1" hangingPunct="1"/>
            <a:r>
              <a:rPr lang="ru-RU" altLang="ja-JP" sz="1800" b="1" dirty="0">
                <a:solidFill>
                  <a:srgbClr val="0000FF"/>
                </a:solidFill>
              </a:rPr>
              <a:t>делятся на три группы </a:t>
            </a:r>
          </a:p>
          <a:p>
            <a:pPr eaLnBrk="1" hangingPunct="1"/>
            <a:endParaRPr lang="ru-RU" altLang="ja-JP" sz="1800" b="1" dirty="0">
              <a:solidFill>
                <a:srgbClr val="0000FF"/>
              </a:solidFill>
            </a:endParaRPr>
          </a:p>
          <a:p>
            <a:pPr eaLnBrk="1" hangingPunct="1"/>
            <a:r>
              <a:rPr lang="ru-RU" altLang="ja-JP" sz="1800" b="1" dirty="0" smtClean="0">
                <a:solidFill>
                  <a:srgbClr val="0000FF"/>
                </a:solidFill>
              </a:rPr>
              <a:t>       водолюбивые </a:t>
            </a:r>
            <a:endParaRPr lang="ru-RU" altLang="ja-JP" sz="1800" b="1" dirty="0">
              <a:solidFill>
                <a:srgbClr val="0000FF"/>
              </a:solidFill>
            </a:endParaRPr>
          </a:p>
          <a:p>
            <a:pPr eaLnBrk="1" hangingPunct="1"/>
            <a:endParaRPr lang="ru-RU" altLang="ja-JP" sz="1800" b="1" dirty="0">
              <a:solidFill>
                <a:srgbClr val="0000FF"/>
              </a:solidFill>
            </a:endParaRPr>
          </a:p>
          <a:p>
            <a:pPr eaLnBrk="1" hangingPunct="1"/>
            <a:endParaRPr lang="ru-RU" altLang="ja-JP" sz="1800" b="1" dirty="0">
              <a:solidFill>
                <a:srgbClr val="0000FF"/>
              </a:solidFill>
            </a:endParaRPr>
          </a:p>
          <a:p>
            <a:pPr eaLnBrk="1" hangingPunct="1"/>
            <a:r>
              <a:rPr lang="ru-RU" altLang="ja-JP" sz="1800" b="1" dirty="0">
                <a:solidFill>
                  <a:srgbClr val="0000FF"/>
                </a:solidFill>
              </a:rPr>
              <a:t> </a:t>
            </a:r>
            <a:r>
              <a:rPr lang="ru-RU" altLang="ja-JP" sz="1800" b="1" dirty="0" smtClean="0">
                <a:solidFill>
                  <a:srgbClr val="0000FF"/>
                </a:solidFill>
              </a:rPr>
              <a:t>      со </a:t>
            </a:r>
            <a:r>
              <a:rPr lang="ru-RU" altLang="ja-JP" sz="1800" b="1" dirty="0">
                <a:solidFill>
                  <a:srgbClr val="0000FF"/>
                </a:solidFill>
              </a:rPr>
              <a:t>средней потребностью во влаге </a:t>
            </a:r>
          </a:p>
          <a:p>
            <a:pPr eaLnBrk="1" hangingPunct="1"/>
            <a:endParaRPr lang="ru-RU" altLang="ja-JP" sz="1800" b="1" dirty="0">
              <a:solidFill>
                <a:srgbClr val="0000FF"/>
              </a:solidFill>
            </a:endParaRPr>
          </a:p>
          <a:p>
            <a:pPr eaLnBrk="1" hangingPunct="1"/>
            <a:endParaRPr lang="ru-RU" altLang="ja-JP" sz="1800" b="1" dirty="0">
              <a:solidFill>
                <a:srgbClr val="0000FF"/>
              </a:solidFill>
            </a:endParaRPr>
          </a:p>
          <a:p>
            <a:pPr eaLnBrk="1" hangingPunct="1"/>
            <a:r>
              <a:rPr lang="ru-RU" altLang="ja-JP" sz="1800" b="1" dirty="0" smtClean="0">
                <a:solidFill>
                  <a:srgbClr val="0000FF"/>
                </a:solidFill>
              </a:rPr>
              <a:t>      потребляющие </a:t>
            </a:r>
            <a:r>
              <a:rPr lang="ru-RU" altLang="ja-JP" sz="1800" b="1" dirty="0">
                <a:solidFill>
                  <a:srgbClr val="0000FF"/>
                </a:solidFill>
              </a:rPr>
              <a:t>небольшое </a:t>
            </a:r>
            <a:r>
              <a:rPr lang="ru-RU" altLang="ja-JP" sz="1800" b="1" dirty="0" smtClean="0">
                <a:solidFill>
                  <a:srgbClr val="0000FF"/>
                </a:solidFill>
              </a:rPr>
              <a:t>количество </a:t>
            </a:r>
            <a:r>
              <a:rPr lang="ru-RU" altLang="ja-JP" sz="1800" b="1" dirty="0">
                <a:solidFill>
                  <a:srgbClr val="0000FF"/>
                </a:solidFill>
              </a:rPr>
              <a:t>воды </a:t>
            </a:r>
            <a:endParaRPr lang="ru-RU" sz="1800" b="1" dirty="0">
              <a:solidFill>
                <a:srgbClr val="0000FF"/>
              </a:solidFill>
            </a:endParaRPr>
          </a:p>
          <a:p>
            <a:pPr eaLnBrk="1" hangingPunct="1"/>
            <a:endParaRPr lang="ru-RU" sz="1400" b="1" dirty="0">
              <a:solidFill>
                <a:srgbClr val="0000FF"/>
              </a:solidFill>
            </a:endParaRPr>
          </a:p>
          <a:p>
            <a:pPr eaLnBrk="1" hangingPunct="1"/>
            <a:endParaRPr lang="ru-RU" sz="1400" b="1" dirty="0">
              <a:solidFill>
                <a:srgbClr val="0000FF"/>
              </a:solidFill>
            </a:endParaRPr>
          </a:p>
          <a:p>
            <a:pPr eaLnBrk="1" hangingPunct="1"/>
            <a:endParaRPr lang="ru-RU" sz="2000" dirty="0"/>
          </a:p>
          <a:p>
            <a:pPr eaLnBrk="1" hangingPunct="1"/>
            <a:endParaRPr lang="ru-RU" sz="2000" dirty="0"/>
          </a:p>
        </p:txBody>
      </p:sp>
      <p:pic>
        <p:nvPicPr>
          <p:cNvPr id="4103" name="Picture 10" descr="1346531918_garden_watering_cans_allclipar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232248" cy="170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0_7a894_cd6a300e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138771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571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57626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50323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8" descr="c5e76091abb14fd7ba84b39567ef936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10795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5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6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ru-RU" altLang="ja-JP" sz="2400" b="1">
                <a:solidFill>
                  <a:srgbClr val="CC0099"/>
                </a:solidFill>
              </a:rPr>
              <a:t>Растения  по отношению к интенсивности света </a:t>
            </a:r>
          </a:p>
          <a:p>
            <a:pPr eaLnBrk="1" hangingPunct="1"/>
            <a:r>
              <a:rPr lang="ru-RU" altLang="ja-JP" sz="2400" b="1">
                <a:solidFill>
                  <a:srgbClr val="CC0099"/>
                </a:solidFill>
              </a:rPr>
              <a:t>делятся на три группы:</a:t>
            </a:r>
          </a:p>
          <a:p>
            <a:pPr eaLnBrk="1" hangingPunct="1"/>
            <a:endParaRPr lang="ru-RU" altLang="ja-JP" sz="2400" b="1">
              <a:solidFill>
                <a:srgbClr val="CC0099"/>
              </a:solidFill>
            </a:endParaRPr>
          </a:p>
          <a:p>
            <a:pPr eaLnBrk="1" hangingPunct="1"/>
            <a:endParaRPr lang="ru-RU" altLang="ja-JP" b="1">
              <a:solidFill>
                <a:srgbClr val="660066"/>
              </a:solidFill>
            </a:endParaRPr>
          </a:p>
          <a:p>
            <a:pPr eaLnBrk="1" hangingPunct="1"/>
            <a:endParaRPr lang="ru-RU" altLang="ja-JP" b="1">
              <a:solidFill>
                <a:srgbClr val="660066"/>
              </a:solidFill>
            </a:endParaRPr>
          </a:p>
          <a:p>
            <a:pPr eaLnBrk="1" hangingPunct="1"/>
            <a:r>
              <a:rPr lang="ru-RU" altLang="ja-JP" sz="2400" b="1">
                <a:solidFill>
                  <a:srgbClr val="FF0066"/>
                </a:solidFill>
              </a:rPr>
              <a:t>светолюбивые</a:t>
            </a:r>
          </a:p>
          <a:p>
            <a:pPr eaLnBrk="1" hangingPunct="1"/>
            <a:r>
              <a:rPr lang="ru-RU" altLang="ja-JP" sz="2400" b="1">
                <a:solidFill>
                  <a:srgbClr val="FF0066"/>
                </a:solidFill>
              </a:rPr>
              <a:t> </a:t>
            </a:r>
          </a:p>
          <a:p>
            <a:pPr eaLnBrk="1" hangingPunct="1"/>
            <a:endParaRPr lang="ru-RU" altLang="ja-JP" sz="2400" b="1">
              <a:solidFill>
                <a:srgbClr val="FF0066"/>
              </a:solidFill>
            </a:endParaRPr>
          </a:p>
          <a:p>
            <a:pPr eaLnBrk="1" hangingPunct="1"/>
            <a:r>
              <a:rPr lang="ru-RU" altLang="ja-JP" sz="2400" b="1">
                <a:solidFill>
                  <a:srgbClr val="FF0066"/>
                </a:solidFill>
              </a:rPr>
              <a:t>теневыносливые </a:t>
            </a:r>
          </a:p>
          <a:p>
            <a:pPr eaLnBrk="1" hangingPunct="1"/>
            <a:endParaRPr lang="ru-RU" altLang="ja-JP" sz="2400" b="1">
              <a:solidFill>
                <a:srgbClr val="FF0066"/>
              </a:solidFill>
            </a:endParaRPr>
          </a:p>
          <a:p>
            <a:pPr eaLnBrk="1" hangingPunct="1"/>
            <a:endParaRPr lang="ru-RU" altLang="ja-JP" sz="2400" b="1">
              <a:solidFill>
                <a:srgbClr val="FF0066"/>
              </a:solidFill>
            </a:endParaRPr>
          </a:p>
          <a:p>
            <a:pPr eaLnBrk="1" hangingPunct="1"/>
            <a:r>
              <a:rPr lang="ru-RU" altLang="ja-JP" sz="2400" b="1">
                <a:solidFill>
                  <a:srgbClr val="FF0066"/>
                </a:solidFill>
              </a:rPr>
              <a:t>тенелюбивые </a:t>
            </a:r>
          </a:p>
          <a:p>
            <a:pPr eaLnBrk="1" hangingPunct="1"/>
            <a:endParaRPr lang="ru-RU" sz="2400" b="1">
              <a:solidFill>
                <a:srgbClr val="FF0066"/>
              </a:solidFill>
            </a:endParaRPr>
          </a:p>
          <a:p>
            <a:pPr eaLnBrk="1" hangingPunct="1"/>
            <a:endParaRPr lang="ru-RU" sz="2400" b="1">
              <a:solidFill>
                <a:srgbClr val="FF0066"/>
              </a:solidFill>
            </a:endParaRPr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8172450" y="3789363"/>
            <a:ext cx="71438" cy="21590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b="1"/>
          </a:p>
        </p:txBody>
      </p:sp>
      <p:pic>
        <p:nvPicPr>
          <p:cNvPr id="5127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60575"/>
            <a:ext cx="1216025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73463"/>
            <a:ext cx="8636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5" descr="zont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581525"/>
            <a:ext cx="115093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868863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8" descr="0_7a894_cd6a300e_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337854">
            <a:off x="6295554" y="3557372"/>
            <a:ext cx="19558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9" descr="0c2becc0b7d3fbe6b195b77906bd283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88840"/>
            <a:ext cx="10636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pic>
        <p:nvPicPr>
          <p:cNvPr id="6150" name="Picture 6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716338"/>
            <a:ext cx="174148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00113" y="981075"/>
            <a:ext cx="69119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i="1">
                <a:solidFill>
                  <a:srgbClr val="660066"/>
                </a:solidFill>
              </a:rPr>
              <a:t>Трудовой инвентарь:</a:t>
            </a:r>
          </a:p>
          <a:p>
            <a:pPr algn="ctr" eaLnBrk="1" hangingPunct="1"/>
            <a:endParaRPr lang="ru-RU" sz="2400" b="1" i="1">
              <a:solidFill>
                <a:srgbClr val="660066"/>
              </a:solidFill>
            </a:endParaRPr>
          </a:p>
          <a:p>
            <a:pPr algn="ctr" eaLnBrk="1" hangingPunct="1"/>
            <a:endParaRPr lang="ru-RU" sz="2400" b="1" i="1">
              <a:solidFill>
                <a:srgbClr val="660066"/>
              </a:solidFill>
            </a:endParaRPr>
          </a:p>
          <a:p>
            <a:pPr eaLnBrk="1" hangingPunct="1"/>
            <a:endParaRPr lang="ru-RU" sz="1800" b="1" i="1">
              <a:solidFill>
                <a:srgbClr val="660066"/>
              </a:solidFill>
            </a:endParaRPr>
          </a:p>
        </p:txBody>
      </p:sp>
      <p:pic>
        <p:nvPicPr>
          <p:cNvPr id="6152" name="Picture 2" descr="C:\Лена\0_6fdc0_155f8a6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" b="122"/>
          <a:stretch>
            <a:fillRect/>
          </a:stretch>
        </p:blipFill>
        <p:spPr bwMode="auto">
          <a:xfrm>
            <a:off x="1115616" y="5013176"/>
            <a:ext cx="100806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c5e76091abb14fd7ba84b39567ef936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68760"/>
            <a:ext cx="136683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 descr="large_30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900113" y="1916113"/>
            <a:ext cx="8667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Лена\napk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78100"/>
            <a:ext cx="79216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89363"/>
            <a:ext cx="795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Лена\news_4141_st363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68488">
            <a:off x="561975" y="3519488"/>
            <a:ext cx="10779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032000" y="21526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1800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103438" y="1989138"/>
            <a:ext cx="5205412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/>
              <a:t>рыхлитель</a:t>
            </a:r>
          </a:p>
          <a:p>
            <a:endParaRPr lang="ru-RU" sz="2400"/>
          </a:p>
          <a:p>
            <a:r>
              <a:rPr lang="ru-RU" sz="2400"/>
              <a:t>тряпочки для протирания пыли </a:t>
            </a:r>
          </a:p>
          <a:p>
            <a:endParaRPr lang="ru-RU" sz="2400"/>
          </a:p>
          <a:p>
            <a:r>
              <a:rPr lang="ru-RU" sz="2400"/>
              <a:t>кисточки для протирания пыли </a:t>
            </a:r>
          </a:p>
          <a:p>
            <a:endParaRPr lang="ru-RU" sz="2400"/>
          </a:p>
          <a:p>
            <a:r>
              <a:rPr lang="ru-RU" sz="2400"/>
              <a:t>пульверизаторы,</a:t>
            </a:r>
            <a:r>
              <a:rPr lang="ru-RU" sz="1800"/>
              <a:t> </a:t>
            </a:r>
          </a:p>
          <a:p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00063" y="714375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572000" y="2492375"/>
            <a:ext cx="3671888" cy="1512888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  <a:p>
            <a:pPr algn="ctr" eaLnBrk="1" hangingPunct="1"/>
            <a:r>
              <a:rPr lang="ru-RU" b="1"/>
              <a:t>В доме моем поселилась Кливия.</a:t>
            </a:r>
          </a:p>
          <a:p>
            <a:pPr algn="ctr" eaLnBrk="1" hangingPunct="1"/>
            <a:r>
              <a:rPr lang="ru-RU" b="1"/>
              <a:t>Я постараюсь, пусть </a:t>
            </a:r>
          </a:p>
          <a:p>
            <a:pPr algn="ctr" eaLnBrk="1" hangingPunct="1"/>
            <a:r>
              <a:rPr lang="ru-RU" b="1"/>
              <a:t>будет она счастливая!</a:t>
            </a:r>
          </a:p>
          <a:p>
            <a:pPr algn="ctr" eaLnBrk="1" hangingPunct="1"/>
            <a:r>
              <a:rPr lang="ru-RU" b="1"/>
              <a:t>На подоконник её не поставлю</a:t>
            </a:r>
          </a:p>
          <a:p>
            <a:pPr algn="ctr" eaLnBrk="1" hangingPunct="1"/>
            <a:r>
              <a:rPr lang="ru-RU" b="1"/>
              <a:t>Солнца она боится,</a:t>
            </a:r>
          </a:p>
          <a:p>
            <a:pPr algn="ctr" eaLnBrk="1" hangingPunct="1"/>
            <a:r>
              <a:rPr lang="ru-RU" b="1"/>
              <a:t>Теплой водой полью,</a:t>
            </a:r>
          </a:p>
          <a:p>
            <a:pPr algn="ctr" eaLnBrk="1" hangingPunct="1"/>
            <a:r>
              <a:rPr lang="ru-RU" b="1"/>
              <a:t> Не много ей надо водицы.</a:t>
            </a:r>
          </a:p>
          <a:p>
            <a:pPr algn="ctr" eaLnBrk="1" hangingPunct="1"/>
            <a:r>
              <a:rPr lang="ru-RU" b="1"/>
              <a:t>Весна пришла.</a:t>
            </a:r>
          </a:p>
          <a:p>
            <a:pPr algn="ctr" eaLnBrk="1" hangingPunct="1"/>
            <a:r>
              <a:rPr lang="ru-RU" b="1"/>
              <a:t>И вот цветет Кливия,</a:t>
            </a:r>
          </a:p>
          <a:p>
            <a:pPr algn="ctr" eaLnBrk="1" hangingPunct="1"/>
            <a:r>
              <a:rPr lang="ru-RU" b="1"/>
              <a:t>Оранжевым ярким цветом</a:t>
            </a:r>
          </a:p>
          <a:p>
            <a:pPr algn="ctr" eaLnBrk="1" hangingPunct="1"/>
            <a:r>
              <a:rPr lang="ru-RU" b="1"/>
              <a:t>Словно Лилия.</a:t>
            </a:r>
          </a:p>
          <a:p>
            <a:pPr algn="ctr" eaLnBrk="1" hangingPunct="1"/>
            <a:endParaRPr lang="ru-RU" b="1"/>
          </a:p>
          <a:p>
            <a:pPr algn="ctr" eaLnBrk="1" hangingPunct="1"/>
            <a:r>
              <a:rPr lang="ru-RU" b="1"/>
              <a:t> </a:t>
            </a:r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</p:txBody>
      </p:sp>
      <p:pic>
        <p:nvPicPr>
          <p:cNvPr id="7175" name="Picture 12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9080"/>
            <a:ext cx="1403648" cy="189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5" descr="large_305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4909519" y="4391559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6" descr="kliv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2970613" cy="338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1403350" y="1052513"/>
            <a:ext cx="346392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Кливия </a:t>
            </a:r>
          </a:p>
        </p:txBody>
      </p:sp>
      <p:pic>
        <p:nvPicPr>
          <p:cNvPr id="7179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81128"/>
            <a:ext cx="571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Лена\napki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9286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572000" y="2492375"/>
            <a:ext cx="3671888" cy="193675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/>
              <a:t>Есть растение — алоэ.</a:t>
            </a:r>
            <a:br>
              <a:rPr lang="ru-RU" b="1"/>
            </a:br>
            <a:r>
              <a:rPr lang="ru-RU" b="1"/>
              <a:t>Оно целебное такое!</a:t>
            </a:r>
            <a:br>
              <a:rPr lang="ru-RU" b="1"/>
            </a:br>
            <a:r>
              <a:rPr lang="ru-RU" b="1"/>
              <a:t>На ранку стоит капнуть сок —</a:t>
            </a:r>
            <a:br>
              <a:rPr lang="ru-RU" b="1"/>
            </a:br>
            <a:r>
              <a:rPr lang="ru-RU" b="1"/>
              <a:t>И заживёт в кратчайший срок.</a:t>
            </a:r>
          </a:p>
          <a:p>
            <a:pPr algn="ctr" eaLnBrk="1" hangingPunct="1"/>
            <a:endParaRPr lang="ru-RU" b="1"/>
          </a:p>
          <a:p>
            <a:pPr algn="ctr" eaLnBrk="1" hangingPunct="1"/>
            <a:endParaRPr lang="ru-RU" b="1"/>
          </a:p>
        </p:txBody>
      </p:sp>
      <p:pic>
        <p:nvPicPr>
          <p:cNvPr id="8199" name="Picture 3" descr="C:\Лена\gorsh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116363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 descr="C:\Лена\535fd6da71f0604fb6b105db1665d7b1_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0_7a894_cd6a300e_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49080"/>
            <a:ext cx="138771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79991" y="947717"/>
            <a:ext cx="263148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АЛОЭ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(столетник)</a:t>
            </a:r>
          </a:p>
        </p:txBody>
      </p:sp>
      <p:pic>
        <p:nvPicPr>
          <p:cNvPr id="8204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1143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5" descr="large_305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4693496" y="4031518"/>
            <a:ext cx="12985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49080"/>
            <a:ext cx="5762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39750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572000" y="2133600"/>
            <a:ext cx="3529013" cy="1871663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Вот цветок -Щучий хвост</a:t>
            </a:r>
            <a:r>
              <a:rPr lang="ru-RU"/>
              <a:t> 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Мой цветок пошел в рост.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Хвалилась громко Вера.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Растение без стебля-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 это Сансевьера.</a:t>
            </a:r>
            <a:endParaRPr lang="ru-RU" b="1"/>
          </a:p>
        </p:txBody>
      </p:sp>
      <p:pic>
        <p:nvPicPr>
          <p:cNvPr id="9223" name="Picture 12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77072"/>
            <a:ext cx="149445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 descr="C:\Лена\147u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228123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4810" y="500042"/>
            <a:ext cx="423840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Сансевьера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(Щучий хвост)</a:t>
            </a:r>
          </a:p>
        </p:txBody>
      </p:sp>
      <p:pic>
        <p:nvPicPr>
          <p:cNvPr id="5" name="Picture 4" descr="C:\Лена\napk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92868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9" descr="large_30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6264126" y="4501036"/>
            <a:ext cx="11557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1" descr="zonti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37112"/>
            <a:ext cx="115093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97152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5762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artl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68313" y="692150"/>
            <a:ext cx="8280400" cy="55451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572000" y="2133600"/>
            <a:ext cx="3671888" cy="215900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Лист растет косой,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Не умыт росой;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У него на спине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Белые пестринки,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А цветы – горстями,</a:t>
            </a:r>
          </a:p>
          <a:p>
            <a:pPr algn="ctr" eaLnBrk="1" hangingPunct="1"/>
            <a:r>
              <a:rPr lang="ru-RU" b="1">
                <a:solidFill>
                  <a:srgbClr val="002060"/>
                </a:solidFill>
              </a:rPr>
              <a:t>Красными кистями</a:t>
            </a:r>
            <a:r>
              <a:rPr lang="ru-RU" b="1">
                <a:solidFill>
                  <a:schemeClr val="bg1"/>
                </a:solidFill>
              </a:rPr>
              <a:t>.</a:t>
            </a:r>
            <a:r>
              <a:rPr lang="ru-RU"/>
              <a:t> </a:t>
            </a:r>
          </a:p>
          <a:p>
            <a:pPr algn="ctr" eaLnBrk="1" hangingPunct="1"/>
            <a:endParaRPr lang="ru-RU" b="1"/>
          </a:p>
        </p:txBody>
      </p:sp>
      <p:pic>
        <p:nvPicPr>
          <p:cNvPr id="10247" name="Picture 10" descr="0_7a894_cd6a300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5" y="3933056"/>
            <a:ext cx="1584176" cy="213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2" descr="1466af16dbdd31282616fb8f7a0eeeee_6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28775"/>
            <a:ext cx="31273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49816" y="1044556"/>
            <a:ext cx="333911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Бегония</a:t>
            </a:r>
          </a:p>
        </p:txBody>
      </p:sp>
      <p:pic>
        <p:nvPicPr>
          <p:cNvPr id="10250" name="Picture 14" descr="large_305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42292">
            <a:off x="4954613" y="4393990"/>
            <a:ext cx="10112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5032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3096"/>
            <a:ext cx="8636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Лена\napki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9286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360</Words>
  <Application>Microsoft Office PowerPoint</Application>
  <PresentationFormat>Экран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Цель:  -уточнить и систематизировать знания детей о комнатных растениях. - обобщить представления детей об уходе за комнатными растениями (полив, мытье, рыхление); - закрепить знания об основных потребностях комнатных растений; - развивать трудовые умения, соответствующие содержанию знаний; - воспитывать любовь к растениям, желание ухаживать за ними, умение общаться с природой, как с живым организмом.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Евгений</cp:lastModifiedBy>
  <cp:revision>34</cp:revision>
  <dcterms:created xsi:type="dcterms:W3CDTF">2014-05-11T11:12:29Z</dcterms:created>
  <dcterms:modified xsi:type="dcterms:W3CDTF">2021-03-12T08:35:24Z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2593696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